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61" r:id="rId3"/>
    <p:sldId id="266" r:id="rId4"/>
    <p:sldId id="269" r:id="rId5"/>
    <p:sldId id="262" r:id="rId6"/>
    <p:sldId id="260" r:id="rId7"/>
    <p:sldId id="268" r:id="rId8"/>
    <p:sldId id="270" r:id="rId9"/>
    <p:sldId id="279" r:id="rId10"/>
    <p:sldId id="274" r:id="rId11"/>
    <p:sldId id="275" r:id="rId12"/>
    <p:sldId id="258" r:id="rId13"/>
    <p:sldId id="271" r:id="rId14"/>
    <p:sldId id="280" r:id="rId15"/>
    <p:sldId id="272" r:id="rId16"/>
    <p:sldId id="273" r:id="rId17"/>
    <p:sldId id="276" r:id="rId18"/>
    <p:sldId id="277" r:id="rId19"/>
    <p:sldId id="278" r:id="rId20"/>
    <p:sldId id="283" r:id="rId21"/>
    <p:sldId id="284" r:id="rId22"/>
    <p:sldId id="281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 varScale="1">
        <p:scale>
          <a:sx n="106" d="100"/>
          <a:sy n="106" d="100"/>
        </p:scale>
        <p:origin x="-856" y="-104"/>
      </p:cViewPr>
      <p:guideLst>
        <p:guide orient="horz" pos="2160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interSettings" Target="printerSettings/printerSettings1.bin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11" Type="http://schemas.openxmlformats.org/officeDocument/2006/relationships/slide" Target="slides/slide10.xml"/><Relationship Id="rId29" Type="http://schemas.openxmlformats.org/officeDocument/2006/relationships/viewProps" Target="view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EA800-DDFF-D447-AF1D-623BF907D680}" type="datetimeFigureOut">
              <a:rPr lang="en-US" smtClean="0"/>
              <a:pPr/>
              <a:t>9/2/11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0A7C9-5FCD-6A4F-8366-14003C438A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BC0F2-38F3-B943-8017-01E443360A78}" type="datetimeFigureOut">
              <a:rPr lang="en-US" smtClean="0"/>
              <a:pPr/>
              <a:t>9/2/11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40554-EEEB-8344-8E9B-CE631BA63F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40554-EEEB-8344-8E9B-CE631BA63F2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9/1/2011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F6553-FBF7-0D4F-ABE1-1D9093245F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jpeg"/><Relationship Id="rId5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5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5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5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Understanding number sense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lecture for</a:t>
            </a:r>
          </a:p>
          <a:p>
            <a:r>
              <a:rPr lang="en-US" dirty="0" smtClean="0"/>
              <a:t>grades 9-12 and college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 dirty="0"/>
          </a:p>
        </p:txBody>
      </p:sp>
      <p:pic>
        <p:nvPicPr>
          <p:cNvPr id="8" name="Picture 7" descr="panamath_logo_sm.png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approximate number sense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Picture 6" descr="DotsAccuracyGra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380" y="1417638"/>
            <a:ext cx="4420327" cy="413907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88380" y="5333707"/>
            <a:ext cx="1359282" cy="1299642"/>
            <a:chOff x="2388380" y="5333707"/>
            <a:chExt cx="1359282" cy="1299642"/>
          </a:xfrm>
        </p:grpSpPr>
        <p:pic>
          <p:nvPicPr>
            <p:cNvPr id="3277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88380" y="5333707"/>
              <a:ext cx="1359282" cy="1022643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ffectLst/>
          </p:spPr>
        </p:pic>
        <p:sp>
          <p:nvSpPr>
            <p:cNvPr id="9" name="TextBox 8"/>
            <p:cNvSpPr txBox="1"/>
            <p:nvPr/>
          </p:nvSpPr>
          <p:spPr>
            <a:xfrm>
              <a:off x="2743500" y="6356350"/>
              <a:ext cx="47162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hard</a:t>
              </a:r>
              <a:endParaRPr lang="en-US" sz="12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064233" y="5333707"/>
            <a:ext cx="1375547" cy="1299642"/>
            <a:chOff x="6064233" y="5333707"/>
            <a:chExt cx="1375547" cy="1299642"/>
          </a:xfrm>
        </p:grpSpPr>
        <p:pic>
          <p:nvPicPr>
            <p:cNvPr id="32772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064233" y="5333707"/>
              <a:ext cx="1375547" cy="1022643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ffectLst/>
          </p:spPr>
        </p:pic>
        <p:sp>
          <p:nvSpPr>
            <p:cNvPr id="10" name="TextBox 9"/>
            <p:cNvSpPr txBox="1"/>
            <p:nvPr/>
          </p:nvSpPr>
          <p:spPr>
            <a:xfrm>
              <a:off x="6553200" y="6356350"/>
              <a:ext cx="4667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easy</a:t>
              </a:r>
              <a:endParaRPr lang="en-US" sz="1200" dirty="0"/>
            </a:p>
          </p:txBody>
        </p:sp>
      </p:grpSp>
      <p:pic>
        <p:nvPicPr>
          <p:cNvPr id="14" name="Picture 13" descr="panamath_logo_sm.png"/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do we have an approximate number sense?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337693" y="1735164"/>
            <a:ext cx="29202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Number of people in a crowd</a:t>
            </a:r>
            <a:endParaRPr lang="en-US" dirty="0"/>
          </a:p>
        </p:txBody>
      </p:sp>
      <p:pic>
        <p:nvPicPr>
          <p:cNvPr id="8" name="Picture 7" descr="23346_10150188949870531_614905530_12935364_1110148_n.jpg"/>
          <p:cNvPicPr>
            <a:picLocks noChangeAspect="1"/>
          </p:cNvPicPr>
          <p:nvPr/>
        </p:nvPicPr>
        <p:blipFill>
          <a:blip r:embed="rId2"/>
          <a:srcRect t="35376" r="10417"/>
          <a:stretch>
            <a:fillRect/>
          </a:stretch>
        </p:blipFill>
        <p:spPr>
          <a:xfrm>
            <a:off x="5410200" y="3011367"/>
            <a:ext cx="3276600" cy="1772760"/>
          </a:xfrm>
          <a:prstGeom prst="rect">
            <a:avLst/>
          </a:prstGeom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417362" y="2477072"/>
            <a:ext cx="22417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Is there enough food?</a:t>
            </a:r>
            <a:endParaRPr lang="en-US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834256" y="5465988"/>
            <a:ext cx="3939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Are there more cars than parking spots?</a:t>
            </a:r>
            <a:endParaRPr lang="en-US" dirty="0"/>
          </a:p>
        </p:txBody>
      </p:sp>
      <p:pic>
        <p:nvPicPr>
          <p:cNvPr id="12" name="Picture 11" descr="LargeCrowd.jpg"/>
          <p:cNvPicPr>
            <a:picLocks noChangeAspect="1"/>
          </p:cNvPicPr>
          <p:nvPr/>
        </p:nvPicPr>
        <p:blipFill>
          <a:blip r:embed="rId3"/>
          <a:srcRect t="50000"/>
          <a:stretch>
            <a:fillRect/>
          </a:stretch>
        </p:blipFill>
        <p:spPr>
          <a:xfrm>
            <a:off x="357172" y="1558057"/>
            <a:ext cx="2980521" cy="1987014"/>
          </a:xfrm>
          <a:prstGeom prst="rect">
            <a:avLst/>
          </a:prstGeom>
        </p:spPr>
      </p:pic>
      <p:pic>
        <p:nvPicPr>
          <p:cNvPr id="13" name="Picture 12" descr="Parking.jpg"/>
          <p:cNvPicPr>
            <a:picLocks noChangeAspect="1"/>
          </p:cNvPicPr>
          <p:nvPr/>
        </p:nvPicPr>
        <p:blipFill>
          <a:blip r:embed="rId4"/>
          <a:srcRect l="37139" t="50000" b="5609"/>
          <a:stretch>
            <a:fillRect/>
          </a:stretch>
        </p:blipFill>
        <p:spPr>
          <a:xfrm>
            <a:off x="357172" y="4008911"/>
            <a:ext cx="4432251" cy="2347439"/>
          </a:xfrm>
          <a:prstGeom prst="rect">
            <a:avLst/>
          </a:prstGeom>
        </p:spPr>
      </p:pic>
      <p:pic>
        <p:nvPicPr>
          <p:cNvPr id="15" name="Picture 14" descr="panamath_logo_sm.png"/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38324"/>
            <a:ext cx="2739189" cy="234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28600" y="3962400"/>
            <a:ext cx="1284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/>
              <a:t>Foraging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106612" y="4139279"/>
            <a:ext cx="5740400" cy="2216150"/>
            <a:chOff x="1327" y="2786"/>
            <a:chExt cx="3616" cy="1396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27" y="2786"/>
              <a:ext cx="1860" cy="1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80" name="Text Box 8"/>
            <p:cNvSpPr txBox="1">
              <a:spLocks noChangeArrowheads="1"/>
            </p:cNvSpPr>
            <p:nvPr/>
          </p:nvSpPr>
          <p:spPr bwMode="auto">
            <a:xfrm>
              <a:off x="3216" y="3360"/>
              <a:ext cx="172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Assessing group size</a:t>
              </a:r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5257800" y="1600200"/>
            <a:ext cx="3211513" cy="2895600"/>
            <a:chOff x="3312" y="1008"/>
            <a:chExt cx="2023" cy="1824"/>
          </a:xfrm>
        </p:grpSpPr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312" y="1008"/>
              <a:ext cx="2023" cy="1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775" y="2544"/>
              <a:ext cx="15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dirty="0"/>
                <a:t>Tracking offspring</a:t>
              </a:r>
            </a:p>
          </p:txBody>
        </p:sp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do animals have an approximate number sense?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16" name="Picture 15" descr="panamath_logo_sm.png"/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Animals have an approximate number sense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DotsAccuracyGraphMonkeys.png"/>
          <p:cNvPicPr>
            <a:picLocks noChangeAspect="1"/>
          </p:cNvPicPr>
          <p:nvPr/>
        </p:nvPicPr>
        <p:blipFill>
          <a:blip r:embed="rId2"/>
          <a:srcRect r="24619"/>
          <a:stretch>
            <a:fillRect/>
          </a:stretch>
        </p:blipFill>
        <p:spPr>
          <a:xfrm>
            <a:off x="3545367" y="1501190"/>
            <a:ext cx="4233624" cy="35218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9095" y="5107961"/>
            <a:ext cx="78772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Monkeys can also do a </a:t>
            </a:r>
            <a:r>
              <a:rPr lang="en-US" dirty="0" err="1" smtClean="0"/>
              <a:t>Panamath</a:t>
            </a:r>
            <a:r>
              <a:rPr lang="en-US" dirty="0" smtClean="0"/>
              <a:t> task and their performance is similar to humans.</a:t>
            </a:r>
          </a:p>
          <a:p>
            <a:r>
              <a:rPr lang="en-US" dirty="0" smtClean="0"/>
              <a:t>They usually get rewarded with food for each correct answer.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38179" y="6083259"/>
            <a:ext cx="2547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Cantlon</a:t>
            </a:r>
            <a:r>
              <a:rPr lang="en-US" dirty="0" smtClean="0"/>
              <a:t> &amp; Brannon, 2006</a:t>
            </a:r>
            <a:endParaRPr lang="en-US" dirty="0"/>
          </a:p>
        </p:txBody>
      </p:sp>
      <p:pic>
        <p:nvPicPr>
          <p:cNvPr id="11" name="Picture 10" descr="Monkey.jpg"/>
          <p:cNvPicPr>
            <a:picLocks noChangeAspect="1"/>
          </p:cNvPicPr>
          <p:nvPr/>
        </p:nvPicPr>
        <p:blipFill>
          <a:blip r:embed="rId3"/>
          <a:srcRect l="16448" t="26623" r="36813" b="25518"/>
          <a:stretch>
            <a:fillRect/>
          </a:stretch>
        </p:blipFill>
        <p:spPr>
          <a:xfrm>
            <a:off x="519095" y="1417638"/>
            <a:ext cx="2404003" cy="3282185"/>
          </a:xfrm>
          <a:prstGeom prst="rect">
            <a:avLst/>
          </a:prstGeom>
        </p:spPr>
      </p:pic>
      <p:pic>
        <p:nvPicPr>
          <p:cNvPr id="12" name="Picture 11" descr="panamath_logo_sm.png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can we see if even infants have an approximate number sense?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9" name="Picture 8" descr="Jonah_6m.jpg"/>
          <p:cNvPicPr>
            <a:picLocks noChangeAspect="1"/>
          </p:cNvPicPr>
          <p:nvPr/>
        </p:nvPicPr>
        <p:blipFill>
          <a:blip r:embed="rId2"/>
          <a:srcRect l="14398" t="17005" r="32187" b="33141"/>
          <a:stretch>
            <a:fillRect/>
          </a:stretch>
        </p:blipFill>
        <p:spPr>
          <a:xfrm>
            <a:off x="457200" y="2228851"/>
            <a:ext cx="3429000" cy="2400297"/>
          </a:xfrm>
          <a:prstGeom prst="rect">
            <a:avLst/>
          </a:prstGeom>
        </p:spPr>
      </p:pic>
      <p:pic>
        <p:nvPicPr>
          <p:cNvPr id="10" name="Picture 9" descr="JonahBox.jpg"/>
          <p:cNvPicPr>
            <a:picLocks noChangeAspect="1"/>
          </p:cNvPicPr>
          <p:nvPr/>
        </p:nvPicPr>
        <p:blipFill>
          <a:blip r:embed="rId3"/>
          <a:srcRect l="7069" t="7937" b="7315"/>
          <a:stretch>
            <a:fillRect/>
          </a:stretch>
        </p:blipFill>
        <p:spPr>
          <a:xfrm>
            <a:off x="5170875" y="1581372"/>
            <a:ext cx="3069082" cy="2099119"/>
          </a:xfrm>
          <a:prstGeom prst="rect">
            <a:avLst/>
          </a:prstGeom>
        </p:spPr>
      </p:pic>
      <p:pic>
        <p:nvPicPr>
          <p:cNvPr id="11" name="Picture 10" descr="JonahSnacky.jpg"/>
          <p:cNvPicPr>
            <a:picLocks noChangeAspect="1"/>
          </p:cNvPicPr>
          <p:nvPr/>
        </p:nvPicPr>
        <p:blipFill>
          <a:blip r:embed="rId4"/>
          <a:srcRect l="22942" t="24638" b="16660"/>
          <a:stretch>
            <a:fillRect/>
          </a:stretch>
        </p:blipFill>
        <p:spPr>
          <a:xfrm>
            <a:off x="4266832" y="3910404"/>
            <a:ext cx="3973125" cy="2270018"/>
          </a:xfrm>
          <a:prstGeom prst="rect">
            <a:avLst/>
          </a:prstGeom>
        </p:spPr>
      </p:pic>
      <p:pic>
        <p:nvPicPr>
          <p:cNvPr id="12" name="Picture 11" descr="panamath_logo_sm.png"/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Infants have an approximate number sense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6729451" y="1765018"/>
            <a:ext cx="1437508" cy="4292608"/>
            <a:chOff x="4720752" y="1768046"/>
            <a:chExt cx="1437508" cy="4292608"/>
          </a:xfrm>
        </p:grpSpPr>
        <p:grpSp>
          <p:nvGrpSpPr>
            <p:cNvPr id="34" name="Group 33"/>
            <p:cNvGrpSpPr/>
            <p:nvPr/>
          </p:nvGrpSpPr>
          <p:grpSpPr>
            <a:xfrm>
              <a:off x="4726418" y="4733848"/>
              <a:ext cx="1431842" cy="1326806"/>
              <a:chOff x="4701074" y="4785245"/>
              <a:chExt cx="1431842" cy="1326806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4701074" y="4785245"/>
                <a:ext cx="1431842" cy="132680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5593107" y="5553498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5497707" y="5227844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/>
              <p:cNvSpPr/>
              <p:nvPr/>
            </p:nvSpPr>
            <p:spPr>
              <a:xfrm>
                <a:off x="5022127" y="5487971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5831887" y="5356917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5713160" y="4904665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5282254" y="5703424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5216727" y="4839138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5476359" y="5876677"/>
                <a:ext cx="131054" cy="13105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4720752" y="3254315"/>
              <a:ext cx="1431842" cy="1326806"/>
              <a:chOff x="4652712" y="3254315"/>
              <a:chExt cx="1431842" cy="1326806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652712" y="3254315"/>
                <a:ext cx="1431842" cy="132680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 flipH="1">
                <a:off x="5296944" y="3589188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 flipH="1">
                <a:off x="5664797" y="3696914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 flipH="1">
                <a:off x="5189217" y="3957041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 flipH="1">
                <a:off x="5772523" y="4064767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 flipH="1">
                <a:off x="5880250" y="3373735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 flipH="1">
                <a:off x="5416995" y="4231858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 flipH="1">
                <a:off x="4973764" y="3373735"/>
                <a:ext cx="59364" cy="59364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 flipH="1">
                <a:off x="4893053" y="3911322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724401" y="1768046"/>
              <a:ext cx="1431842" cy="1326806"/>
              <a:chOff x="4572001" y="1615646"/>
              <a:chExt cx="1431842" cy="1326806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4572001" y="1615646"/>
                <a:ext cx="1431842" cy="132680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5000780" y="1950518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68633" y="2058244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4893053" y="2318371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5476359" y="2426097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584086" y="1735065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5153180" y="2533824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4677600" y="1735065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677600" y="2641550"/>
                <a:ext cx="215453" cy="21545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632495" y="4971881"/>
            <a:ext cx="57429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repeatedly shown different images with 8 dots, </a:t>
            </a:r>
          </a:p>
          <a:p>
            <a:r>
              <a:rPr lang="en-US" dirty="0" smtClean="0"/>
              <a:t>6-month-olds decrease their looking times to these images.</a:t>
            </a:r>
          </a:p>
          <a:p>
            <a:r>
              <a:rPr lang="en-US" dirty="0" smtClean="0"/>
              <a:t>They </a:t>
            </a:r>
            <a:r>
              <a:rPr lang="en-US" b="1" dirty="0" smtClean="0"/>
              <a:t>habituate.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7161879" y="6083259"/>
            <a:ext cx="18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Xu</a:t>
            </a:r>
            <a:r>
              <a:rPr lang="en-US" dirty="0" smtClean="0"/>
              <a:t> &amp; </a:t>
            </a:r>
            <a:r>
              <a:rPr lang="en-US" dirty="0" err="1" smtClean="0"/>
              <a:t>Spelke</a:t>
            </a:r>
            <a:r>
              <a:rPr lang="en-US" dirty="0" smtClean="0"/>
              <a:t>, 2000</a:t>
            </a:r>
            <a:endParaRPr lang="en-US" dirty="0"/>
          </a:p>
        </p:txBody>
      </p:sp>
      <p:sp>
        <p:nvSpPr>
          <p:cNvPr id="39" name="Date Placeholder 3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1" name="Footer Placeholder 4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42" name="Picture 41" descr="Jonah_6m.jpg"/>
          <p:cNvPicPr>
            <a:picLocks noChangeAspect="1"/>
          </p:cNvPicPr>
          <p:nvPr/>
        </p:nvPicPr>
        <p:blipFill>
          <a:blip r:embed="rId2"/>
          <a:srcRect l="14398" t="17005" r="32187" b="33141"/>
          <a:stretch>
            <a:fillRect/>
          </a:stretch>
        </p:blipFill>
        <p:spPr>
          <a:xfrm>
            <a:off x="632495" y="1828533"/>
            <a:ext cx="3429000" cy="2400297"/>
          </a:xfrm>
          <a:prstGeom prst="rect">
            <a:avLst/>
          </a:prstGeom>
        </p:spPr>
      </p:pic>
      <p:pic>
        <p:nvPicPr>
          <p:cNvPr id="43" name="Picture 42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Infants have an approximate number sense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29451" y="3251287"/>
            <a:ext cx="1431842" cy="1326806"/>
          </a:xfrm>
          <a:prstGeom prst="rect">
            <a:avLst/>
          </a:prstGeom>
          <a:noFill/>
          <a:ln w="508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flipH="1">
            <a:off x="7373683" y="358616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 flipH="1">
            <a:off x="7741536" y="3693886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 flipH="1">
            <a:off x="7265956" y="3954013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 flipH="1">
            <a:off x="7849262" y="4061739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 flipH="1">
            <a:off x="7956989" y="3370707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flipH="1">
            <a:off x="7493734" y="422883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 flipH="1">
            <a:off x="7050503" y="3370707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 flipH="1">
            <a:off x="6969792" y="3908294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23"/>
          <p:cNvGrpSpPr/>
          <p:nvPr/>
        </p:nvGrpSpPr>
        <p:grpSpPr>
          <a:xfrm>
            <a:off x="6733100" y="1765018"/>
            <a:ext cx="1431842" cy="1326806"/>
            <a:chOff x="4572001" y="1615646"/>
            <a:chExt cx="1431842" cy="1326806"/>
          </a:xfrm>
        </p:grpSpPr>
        <p:sp>
          <p:nvSpPr>
            <p:cNvPr id="25" name="Rectangle 24"/>
            <p:cNvSpPr/>
            <p:nvPr/>
          </p:nvSpPr>
          <p:spPr>
            <a:xfrm>
              <a:off x="4572001" y="1615646"/>
              <a:ext cx="1431842" cy="132680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5053573" y="2165971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5421426" y="2273697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4945846" y="2533824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 flipV="1">
              <a:off x="5529152" y="2641550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 flipV="1">
              <a:off x="5636879" y="1950518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 flipV="1">
              <a:off x="5202324" y="2533824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flipV="1">
              <a:off x="4726744" y="1991287"/>
              <a:ext cx="162660" cy="1626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632495" y="4971881"/>
            <a:ext cx="79303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When 6-month-olds are subsequently presented with new images of 8 and 16 dots,</a:t>
            </a:r>
          </a:p>
          <a:p>
            <a:r>
              <a:rPr lang="en-US" dirty="0" smtClean="0"/>
              <a:t>they look longer at 16 dots.</a:t>
            </a:r>
          </a:p>
          <a:p>
            <a:r>
              <a:rPr lang="en-US" dirty="0" smtClean="0"/>
              <a:t>They </a:t>
            </a:r>
            <a:r>
              <a:rPr lang="en-US" b="1" dirty="0" smtClean="0"/>
              <a:t>discriminate between 8 and 16 dots.</a:t>
            </a:r>
            <a:endParaRPr lang="en-US" dirty="0"/>
          </a:p>
        </p:txBody>
      </p:sp>
      <p:sp>
        <p:nvSpPr>
          <p:cNvPr id="37" name="Oval 36"/>
          <p:cNvSpPr/>
          <p:nvPr/>
        </p:nvSpPr>
        <p:spPr>
          <a:xfrm flipH="1">
            <a:off x="7526083" y="373856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flipH="1">
            <a:off x="7678483" y="389096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flipH="1">
            <a:off x="7887583" y="385058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 flipH="1">
            <a:off x="7740163" y="429284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flipH="1">
            <a:off x="7071103" y="419078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flipH="1">
            <a:off x="7490683" y="404336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flipH="1">
            <a:off x="7672123" y="346502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 flipH="1">
            <a:off x="7309243" y="4270160"/>
            <a:ext cx="59364" cy="5936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 flipV="1">
            <a:off x="7501195" y="2018560"/>
            <a:ext cx="162660" cy="162660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7" name="Slide Number Placeholder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8" name="Footer Placeholder 4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49" name="TextBox 48"/>
          <p:cNvSpPr txBox="1"/>
          <p:nvPr/>
        </p:nvSpPr>
        <p:spPr>
          <a:xfrm>
            <a:off x="7161879" y="6083259"/>
            <a:ext cx="18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Xu</a:t>
            </a:r>
            <a:r>
              <a:rPr lang="en-US" dirty="0" smtClean="0"/>
              <a:t> &amp; </a:t>
            </a:r>
            <a:r>
              <a:rPr lang="en-US" dirty="0" err="1" smtClean="0"/>
              <a:t>Spelke</a:t>
            </a:r>
            <a:r>
              <a:rPr lang="en-US" dirty="0" smtClean="0"/>
              <a:t>, 2000</a:t>
            </a:r>
            <a:endParaRPr lang="en-US" dirty="0"/>
          </a:p>
        </p:txBody>
      </p:sp>
      <p:sp>
        <p:nvSpPr>
          <p:cNvPr id="46" name="Freeform 45"/>
          <p:cNvSpPr/>
          <p:nvPr/>
        </p:nvSpPr>
        <p:spPr>
          <a:xfrm>
            <a:off x="4061495" y="3235548"/>
            <a:ext cx="2491705" cy="494336"/>
          </a:xfrm>
          <a:custGeom>
            <a:avLst/>
            <a:gdLst>
              <a:gd name="connsiteX0" fmla="*/ 0 w 2868929"/>
              <a:gd name="connsiteY0" fmla="*/ 123584 h 494336"/>
              <a:gd name="connsiteX1" fmla="*/ 2621761 w 2868929"/>
              <a:gd name="connsiteY1" fmla="*/ 123584 h 494336"/>
              <a:gd name="connsiteX2" fmla="*/ 2621761 w 2868929"/>
              <a:gd name="connsiteY2" fmla="*/ 0 h 494336"/>
              <a:gd name="connsiteX3" fmla="*/ 2868929 w 2868929"/>
              <a:gd name="connsiteY3" fmla="*/ 247168 h 494336"/>
              <a:gd name="connsiteX4" fmla="*/ 2621761 w 2868929"/>
              <a:gd name="connsiteY4" fmla="*/ 494336 h 494336"/>
              <a:gd name="connsiteX5" fmla="*/ 2621761 w 2868929"/>
              <a:gd name="connsiteY5" fmla="*/ 370752 h 494336"/>
              <a:gd name="connsiteX6" fmla="*/ 0 w 2868929"/>
              <a:gd name="connsiteY6" fmla="*/ 370752 h 494336"/>
              <a:gd name="connsiteX7" fmla="*/ 0 w 2868929"/>
              <a:gd name="connsiteY7" fmla="*/ 123584 h 49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68929" h="494336">
                <a:moveTo>
                  <a:pt x="0" y="123584"/>
                </a:moveTo>
                <a:lnTo>
                  <a:pt x="2621761" y="123584"/>
                </a:lnTo>
                <a:lnTo>
                  <a:pt x="2621761" y="0"/>
                </a:lnTo>
                <a:lnTo>
                  <a:pt x="2868929" y="247168"/>
                </a:lnTo>
                <a:lnTo>
                  <a:pt x="2621761" y="494336"/>
                </a:lnTo>
                <a:lnTo>
                  <a:pt x="2621761" y="370752"/>
                </a:lnTo>
                <a:lnTo>
                  <a:pt x="0" y="370752"/>
                </a:lnTo>
                <a:lnTo>
                  <a:pt x="0" y="123584"/>
                </a:lnTo>
                <a:close/>
              </a:path>
            </a:pathLst>
          </a:custGeom>
          <a:solidFill>
            <a:srgbClr val="FF0000"/>
          </a:solidFill>
          <a:effectLst/>
          <a:scene3d>
            <a:camera prst="orthographicFront">
              <a:rot lat="0" lon="0" rev="20699999"/>
            </a:camera>
            <a:lightRig rig="threePt" dir="t"/>
          </a:scene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 descr="Jonah_6m.jpg"/>
          <p:cNvPicPr>
            <a:picLocks noChangeAspect="1"/>
          </p:cNvPicPr>
          <p:nvPr/>
        </p:nvPicPr>
        <p:blipFill>
          <a:blip r:embed="rId2"/>
          <a:srcRect l="14398" t="17005" r="32187" b="33141"/>
          <a:stretch>
            <a:fillRect/>
          </a:stretch>
        </p:blipFill>
        <p:spPr>
          <a:xfrm>
            <a:off x="632495" y="1828533"/>
            <a:ext cx="3429000" cy="2400297"/>
          </a:xfrm>
          <a:prstGeom prst="rect">
            <a:avLst/>
          </a:prstGeom>
        </p:spPr>
      </p:pic>
      <p:pic>
        <p:nvPicPr>
          <p:cNvPr id="51" name="Picture 50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 the approximate number sense and math abilities related?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 descr="Figure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536" y="2063808"/>
            <a:ext cx="7497515" cy="36946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91811" y="6083259"/>
            <a:ext cx="3208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Libertus, </a:t>
            </a:r>
            <a:r>
              <a:rPr lang="en-US" dirty="0" err="1" smtClean="0"/>
              <a:t>Odic</a:t>
            </a:r>
            <a:r>
              <a:rPr lang="en-US" dirty="0" smtClean="0"/>
              <a:t>, </a:t>
            </a:r>
            <a:r>
              <a:rPr lang="en-US" dirty="0" err="1" smtClean="0"/>
              <a:t>Halberda</a:t>
            </a:r>
            <a:r>
              <a:rPr lang="en-US" dirty="0" smtClean="0"/>
              <a:t>, in prep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49536" y="1596169"/>
            <a:ext cx="2021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College-aged adults</a:t>
            </a:r>
            <a:endParaRPr lang="en-US" dirty="0"/>
          </a:p>
        </p:txBody>
      </p:sp>
      <p:pic>
        <p:nvPicPr>
          <p:cNvPr id="9" name="Picture 8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 the approximate number sense and math abilities related?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49551" y="6083259"/>
            <a:ext cx="3699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Halberda</a:t>
            </a:r>
            <a:r>
              <a:rPr lang="en-US" dirty="0" smtClean="0"/>
              <a:t>, </a:t>
            </a:r>
            <a:r>
              <a:rPr lang="en-US" dirty="0" err="1" smtClean="0"/>
              <a:t>Mazzocco</a:t>
            </a:r>
            <a:r>
              <a:rPr lang="en-US" dirty="0" smtClean="0"/>
              <a:t>, </a:t>
            </a:r>
            <a:r>
              <a:rPr lang="en-US" dirty="0" err="1" smtClean="0"/>
              <a:t>Feigenson</a:t>
            </a:r>
            <a:r>
              <a:rPr lang="en-US" dirty="0" smtClean="0"/>
              <a:t>, 2008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49536" y="1596169"/>
            <a:ext cx="2724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Elementary school children</a:t>
            </a:r>
            <a:endParaRPr lang="en-US" dirty="0"/>
          </a:p>
        </p:txBody>
      </p:sp>
      <p:pic>
        <p:nvPicPr>
          <p:cNvPr id="9" name="Picture 8" descr="HalberdaNatureGraph.png"/>
          <p:cNvPicPr>
            <a:picLocks noChangeAspect="1"/>
          </p:cNvPicPr>
          <p:nvPr/>
        </p:nvPicPr>
        <p:blipFill>
          <a:blip r:embed="rId2"/>
          <a:srcRect b="47582"/>
          <a:stretch>
            <a:fillRect/>
          </a:stretch>
        </p:blipFill>
        <p:spPr>
          <a:xfrm>
            <a:off x="951835" y="2010861"/>
            <a:ext cx="5233522" cy="3908735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Are the approximate number sense and math abilities related?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574291" y="6083259"/>
            <a:ext cx="3536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Libertus, </a:t>
            </a:r>
            <a:r>
              <a:rPr lang="en-US" dirty="0" err="1" smtClean="0"/>
              <a:t>Feigenson</a:t>
            </a:r>
            <a:r>
              <a:rPr lang="en-US" dirty="0" smtClean="0"/>
              <a:t>, </a:t>
            </a:r>
            <a:r>
              <a:rPr lang="en-US" dirty="0" err="1" smtClean="0"/>
              <a:t>Halberda</a:t>
            </a:r>
            <a:r>
              <a:rPr lang="en-US" dirty="0" smtClean="0"/>
              <a:t>, 2011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49536" y="1596169"/>
            <a:ext cx="1913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Preschool children</a:t>
            </a:r>
            <a:endParaRPr lang="en-US" dirty="0"/>
          </a:p>
        </p:txBody>
      </p:sp>
      <p:pic>
        <p:nvPicPr>
          <p:cNvPr id="12" name="Picture 11" descr="LibertusPreschoolGra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936" y="2206350"/>
            <a:ext cx="5960170" cy="3431613"/>
          </a:xfrm>
          <a:prstGeom prst="rect">
            <a:avLst/>
          </a:prstGeom>
        </p:spPr>
      </p:pic>
      <p:pic>
        <p:nvPicPr>
          <p:cNvPr id="9" name="Picture 8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are everywhere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ThreeFlowers.jpg"/>
          <p:cNvPicPr>
            <a:picLocks noChangeAspect="1"/>
          </p:cNvPicPr>
          <p:nvPr/>
        </p:nvPicPr>
        <p:blipFill>
          <a:blip r:embed="rId2"/>
          <a:srcRect l="8805" t="11609"/>
          <a:stretch>
            <a:fillRect/>
          </a:stretch>
        </p:blipFill>
        <p:spPr>
          <a:xfrm>
            <a:off x="1067054" y="1475424"/>
            <a:ext cx="7053215" cy="4557577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are the approximate number sense and math abilities related?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Our approximate number sense </a:t>
            </a:r>
          </a:p>
          <a:p>
            <a:pPr lvl="1"/>
            <a:r>
              <a:rPr lang="en-US" dirty="0" smtClean="0"/>
              <a:t>provides a sense of </a:t>
            </a:r>
            <a:r>
              <a:rPr lang="en-US" dirty="0" err="1" smtClean="0"/>
              <a:t>ordinality</a:t>
            </a:r>
            <a:endParaRPr lang="en-US" dirty="0" smtClean="0"/>
          </a:p>
          <a:p>
            <a:pPr lvl="2"/>
            <a:r>
              <a:rPr lang="en-US" dirty="0" smtClean="0"/>
              <a:t>Addition makes numbers larger.</a:t>
            </a:r>
          </a:p>
          <a:p>
            <a:pPr lvl="2"/>
            <a:r>
              <a:rPr lang="en-US" dirty="0" smtClean="0"/>
              <a:t>Subtraction makes numbers smaller.</a:t>
            </a:r>
          </a:p>
          <a:p>
            <a:pPr lvl="1"/>
            <a:r>
              <a:rPr lang="en-US" dirty="0" smtClean="0"/>
              <a:t>allows us to estimate answers to math problems</a:t>
            </a:r>
          </a:p>
          <a:p>
            <a:pPr lvl="1"/>
            <a:r>
              <a:rPr lang="en-US" dirty="0" smtClean="0"/>
              <a:t>provides us with a sense of confidence in our math abilities</a:t>
            </a:r>
          </a:p>
          <a:p>
            <a:pPr lvl="1"/>
            <a:r>
              <a:rPr lang="en-US" dirty="0" smtClean="0"/>
              <a:t>encourages us to engage in more math-related activities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7" name="Picture 6" descr="panamath_logo_sm.png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questions for future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we train our approximate number sense? </a:t>
            </a:r>
          </a:p>
          <a:p>
            <a:endParaRPr lang="en-US" dirty="0" smtClean="0"/>
          </a:p>
          <a:p>
            <a:r>
              <a:rPr lang="en-US" dirty="0" smtClean="0"/>
              <a:t>Does training our approximate number sense improve our math abilities?</a:t>
            </a:r>
          </a:p>
          <a:p>
            <a:endParaRPr lang="en-US" dirty="0" smtClean="0"/>
          </a:p>
          <a:p>
            <a:r>
              <a:rPr lang="en-US" dirty="0" smtClean="0"/>
              <a:t>Are there people who do not have an approximate number sense or who loose it?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Picture 6" descr="panamath_logo_sm.png"/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ways to think and talk about number: exact and approximate.</a:t>
            </a:r>
          </a:p>
          <a:p>
            <a:r>
              <a:rPr lang="en-US" dirty="0" smtClean="0"/>
              <a:t>Adults, children, infants and animals can think about approximate number.</a:t>
            </a:r>
          </a:p>
          <a:p>
            <a:r>
              <a:rPr lang="en-US" dirty="0" smtClean="0"/>
              <a:t>Only educated adults and children understand exact numbers.</a:t>
            </a:r>
          </a:p>
          <a:p>
            <a:r>
              <a:rPr lang="en-US" dirty="0" smtClean="0"/>
              <a:t>For adults and children there is a relationship between exact and approximate number.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Picture 6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 more information visit</a:t>
            </a:r>
            <a:br>
              <a:rPr lang="en-US" dirty="0" smtClean="0"/>
            </a:br>
            <a:r>
              <a:rPr lang="en-US" dirty="0" err="1" smtClean="0"/>
              <a:t>www.panamath.org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0" y="4047290"/>
            <a:ext cx="1651000" cy="1651000"/>
          </a:xfrm>
          <a:prstGeom prst="rect">
            <a:avLst/>
          </a:prstGeom>
        </p:spPr>
      </p:pic>
      <p:pic>
        <p:nvPicPr>
          <p:cNvPr id="7" name="Picture 6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are everywhere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Leg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059" y="1441452"/>
            <a:ext cx="6303507" cy="4727630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are everywhere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Sho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91" y="1417638"/>
            <a:ext cx="6228044" cy="4660722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are everywhere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StateFair.jpg"/>
          <p:cNvPicPr>
            <a:picLocks noChangeAspect="1"/>
          </p:cNvPicPr>
          <p:nvPr/>
        </p:nvPicPr>
        <p:blipFill>
          <a:blip r:embed="rId2"/>
          <a:srcRect l="14385" t="23150"/>
          <a:stretch>
            <a:fillRect/>
          </a:stretch>
        </p:blipFill>
        <p:spPr>
          <a:xfrm>
            <a:off x="992082" y="1417638"/>
            <a:ext cx="7204922" cy="4850495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are everywhere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Dol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050" y="1417638"/>
            <a:ext cx="6583525" cy="4937644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Numbers are everywhere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8" name="Picture 7" descr="Gas.jpg"/>
          <p:cNvPicPr>
            <a:picLocks noChangeAspect="1"/>
          </p:cNvPicPr>
          <p:nvPr/>
        </p:nvPicPr>
        <p:blipFill>
          <a:blip r:embed="rId2"/>
          <a:srcRect b="9221"/>
          <a:stretch>
            <a:fillRect/>
          </a:stretch>
        </p:blipFill>
        <p:spPr>
          <a:xfrm>
            <a:off x="2555677" y="1417638"/>
            <a:ext cx="4080272" cy="4938712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35018" y="3855676"/>
            <a:ext cx="394210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Exact number</a:t>
            </a:r>
            <a:r>
              <a:rPr lang="en-US" sz="2000" dirty="0" smtClean="0"/>
              <a:t> 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“There are exactly 3 flowers.” 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“There are exactly 40 petals.” </a:t>
            </a:r>
          </a:p>
          <a:p>
            <a:pPr>
              <a:buFont typeface="Arial"/>
              <a:buChar char="•"/>
            </a:pP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 Requires counting and language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Is labor intensive if number is large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Is highly accurate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78464" y="3855676"/>
            <a:ext cx="336502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Approximate number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“There are about 50 berries.”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“There are about 12 leaves.”</a:t>
            </a:r>
          </a:p>
          <a:p>
            <a:pPr>
              <a:buFont typeface="Arial"/>
              <a:buChar char="•"/>
            </a:pPr>
            <a:endParaRPr lang="en-US" sz="2000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 Does not require counting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Is fast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 Is inaccurate</a:t>
            </a:r>
            <a:endParaRPr lang="en-US" sz="2000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pic>
        <p:nvPicPr>
          <p:cNvPr id="13" name="Picture 12" descr="ThreeFlowers.jpg"/>
          <p:cNvPicPr>
            <a:picLocks noChangeAspect="1"/>
          </p:cNvPicPr>
          <p:nvPr/>
        </p:nvPicPr>
        <p:blipFill>
          <a:blip r:embed="rId2"/>
          <a:srcRect l="11037" t="2118" b="4479"/>
          <a:stretch>
            <a:fillRect/>
          </a:stretch>
        </p:blipFill>
        <p:spPr>
          <a:xfrm>
            <a:off x="867517" y="998420"/>
            <a:ext cx="3163690" cy="2214394"/>
          </a:xfrm>
          <a:prstGeom prst="rect">
            <a:avLst/>
          </a:prstGeom>
        </p:spPr>
      </p:pic>
      <p:pic>
        <p:nvPicPr>
          <p:cNvPr id="20" name="Picture 19" descr="berries.jpg"/>
          <p:cNvPicPr>
            <a:picLocks noChangeAspect="1"/>
          </p:cNvPicPr>
          <p:nvPr/>
        </p:nvPicPr>
        <p:blipFill>
          <a:blip r:embed="rId3"/>
          <a:srcRect t="45308" b="1991"/>
          <a:stretch>
            <a:fillRect/>
          </a:stretch>
        </p:blipFill>
        <p:spPr>
          <a:xfrm>
            <a:off x="5000211" y="998420"/>
            <a:ext cx="3151338" cy="2214394"/>
          </a:xfrm>
          <a:prstGeom prst="rect">
            <a:avLst/>
          </a:prstGeom>
        </p:spPr>
      </p:pic>
      <p:pic>
        <p:nvPicPr>
          <p:cNvPr id="10" name="Picture 9" descr="panamath_logo_sm.png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910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do we test </a:t>
            </a:r>
            <a:br>
              <a:rPr lang="en-US" dirty="0" smtClean="0"/>
            </a:br>
            <a:r>
              <a:rPr lang="en-US" dirty="0" smtClean="0"/>
              <a:t>the exact number system and </a:t>
            </a:r>
            <a:br>
              <a:rPr lang="en-US" dirty="0" smtClean="0"/>
            </a:br>
            <a:r>
              <a:rPr lang="en-US" dirty="0" smtClean="0"/>
              <a:t>the approximate number sense?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457200" y="2379579"/>
            <a:ext cx="4038600" cy="3746584"/>
          </a:xfrm>
        </p:spPr>
        <p:txBody>
          <a:bodyPr/>
          <a:lstStyle/>
          <a:p>
            <a:r>
              <a:rPr lang="en-US" dirty="0" smtClean="0"/>
              <a:t>Exact number:</a:t>
            </a:r>
          </a:p>
          <a:p>
            <a:pPr lvl="1"/>
            <a:r>
              <a:rPr lang="en-US" dirty="0" smtClean="0"/>
              <a:t>Standardized math tests</a:t>
            </a:r>
          </a:p>
          <a:p>
            <a:pPr lvl="1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648200" y="2379579"/>
            <a:ext cx="4038600" cy="3746584"/>
          </a:xfrm>
        </p:spPr>
        <p:txBody>
          <a:bodyPr/>
          <a:lstStyle/>
          <a:p>
            <a:r>
              <a:rPr lang="en-US" dirty="0" smtClean="0"/>
              <a:t>Approximate number:</a:t>
            </a:r>
          </a:p>
          <a:p>
            <a:pPr lvl="1"/>
            <a:r>
              <a:rPr lang="en-US" dirty="0" err="1" smtClean="0"/>
              <a:t>Panamath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9/1/2011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www.panamath.org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F6553-FBF7-0D4F-ABE1-1D9093245F37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5073506" y="3674231"/>
            <a:ext cx="2632068" cy="1974051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63" y="3674231"/>
            <a:ext cx="2951586" cy="1967724"/>
          </a:xfrm>
          <a:prstGeom prst="rect">
            <a:avLst/>
          </a:prstGeom>
        </p:spPr>
      </p:pic>
      <p:pic>
        <p:nvPicPr>
          <p:cNvPr id="12" name="Picture 11" descr="panamath_logo_sm.png"/>
          <p:cNvPicPr>
            <a:picLocks noChangeAspect="1"/>
          </p:cNvPicPr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8098715" y="-11981"/>
            <a:ext cx="1057264" cy="377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779</Words>
  <Application>Microsoft Macintosh PowerPoint</Application>
  <PresentationFormat>On-screen Show (4:3)</PresentationFormat>
  <Paragraphs>153</Paragraphs>
  <Slides>23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Understanding number sense</vt:lpstr>
      <vt:lpstr>Numbers are everywhere</vt:lpstr>
      <vt:lpstr>Numbers are everywhere</vt:lpstr>
      <vt:lpstr>Numbers are everywhere</vt:lpstr>
      <vt:lpstr>Numbers are everywhere</vt:lpstr>
      <vt:lpstr>Numbers are everywhere</vt:lpstr>
      <vt:lpstr>Numbers are everywhere</vt:lpstr>
      <vt:lpstr>Slide 8</vt:lpstr>
      <vt:lpstr>How do we test  the exact number system and  the approximate number sense?</vt:lpstr>
      <vt:lpstr>Our approximate number sense</vt:lpstr>
      <vt:lpstr>Why do we have an approximate number sense?</vt:lpstr>
      <vt:lpstr>Why do animals have an approximate number sense?</vt:lpstr>
      <vt:lpstr>Animals have an approximate number sense</vt:lpstr>
      <vt:lpstr>How can we see if even infants have an approximate number sense?</vt:lpstr>
      <vt:lpstr>Infants have an approximate number sense</vt:lpstr>
      <vt:lpstr>Infants have an approximate number sense</vt:lpstr>
      <vt:lpstr>Are the approximate number sense and math abilities related?</vt:lpstr>
      <vt:lpstr>Are the approximate number sense and math abilities related?</vt:lpstr>
      <vt:lpstr>Are the approximate number sense and math abilities related?</vt:lpstr>
      <vt:lpstr>Why are the approximate number sense and math abilities related?</vt:lpstr>
      <vt:lpstr>Open questions for future research</vt:lpstr>
      <vt:lpstr>Summary</vt:lpstr>
      <vt:lpstr>For more information visit www.panamath.org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number sense</dc:title>
  <dc:creator>Melissa Libertus</dc:creator>
  <cp:lastModifiedBy>Melissa Libertus</cp:lastModifiedBy>
  <cp:revision>10</cp:revision>
  <dcterms:created xsi:type="dcterms:W3CDTF">2011-09-02T20:36:07Z</dcterms:created>
  <dcterms:modified xsi:type="dcterms:W3CDTF">2011-09-02T20:39:35Z</dcterms:modified>
</cp:coreProperties>
</file>